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12" r:id="rId1"/>
    <p:sldMasterId id="2147483836" r:id="rId2"/>
    <p:sldMasterId id="2147483884" r:id="rId3"/>
  </p:sldMasterIdLst>
  <p:notesMasterIdLst>
    <p:notesMasterId r:id="rId28"/>
  </p:notesMasterIdLst>
  <p:sldIdLst>
    <p:sldId id="256" r:id="rId4"/>
    <p:sldId id="257" r:id="rId5"/>
    <p:sldId id="258" r:id="rId6"/>
    <p:sldId id="298" r:id="rId7"/>
    <p:sldId id="269" r:id="rId8"/>
    <p:sldId id="259" r:id="rId9"/>
    <p:sldId id="261" r:id="rId10"/>
    <p:sldId id="273" r:id="rId11"/>
    <p:sldId id="272" r:id="rId12"/>
    <p:sldId id="274" r:id="rId13"/>
    <p:sldId id="278" r:id="rId14"/>
    <p:sldId id="275" r:id="rId15"/>
    <p:sldId id="300" r:id="rId16"/>
    <p:sldId id="301" r:id="rId17"/>
    <p:sldId id="302" r:id="rId18"/>
    <p:sldId id="292" r:id="rId19"/>
    <p:sldId id="294" r:id="rId20"/>
    <p:sldId id="295" r:id="rId21"/>
    <p:sldId id="296" r:id="rId22"/>
    <p:sldId id="297" r:id="rId23"/>
    <p:sldId id="263" r:id="rId24"/>
    <p:sldId id="299" r:id="rId25"/>
    <p:sldId id="293" r:id="rId26"/>
    <p:sldId id="26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9" autoAdjust="0"/>
    <p:restoredTop sz="87331" autoAdjust="0"/>
  </p:normalViewPr>
  <p:slideViewPr>
    <p:cSldViewPr snapToGrid="0">
      <p:cViewPr varScale="1">
        <p:scale>
          <a:sx n="102" d="100"/>
          <a:sy n="102" d="100"/>
        </p:scale>
        <p:origin x="67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F6289-8E99-4631-85B6-439E6DD6AED2}" type="datetimeFigureOut">
              <a:rPr lang="de-DE" smtClean="0"/>
              <a:t>22.01.2019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04082-1A49-4012-95C6-FAC55E9945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206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458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Bewegungsmuster</a:t>
            </a:r>
            <a:r>
              <a:rPr lang="de-DE" baseline="0" dirty="0"/>
              <a:t> ^= </a:t>
            </a:r>
            <a:r>
              <a:rPr lang="de-DE" baseline="0" dirty="0" err="1"/>
              <a:t>opt</a:t>
            </a:r>
            <a:r>
              <a:rPr lang="de-DE" baseline="0" dirty="0"/>
              <a:t>. Fahrspur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Jedes Cluster beschreibt ein mehrfach vorkommendes Bewegungsmuster im </a:t>
            </a:r>
            <a:r>
              <a:rPr lang="de-DE" dirty="0" smtClean="0"/>
              <a:t>Straßenabschnitt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501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057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662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351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Bestimmung</a:t>
            </a:r>
            <a:r>
              <a:rPr lang="de-DE" baseline="0" dirty="0"/>
              <a:t> paralleler Fahrspuren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Berechnung des mittleren Abstandes zwischen parallelen Bahnen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Fallback</a:t>
            </a:r>
            <a:r>
              <a:rPr lang="de-DE" baseline="0" dirty="0"/>
              <a:t> auf Standardbreite, wenn keine parallele Spur existiert (basierend auf deutschen Richtlinien für Anlage von Autobahnen und Landstraßen)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612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Wichtigste Schritte</a:t>
            </a:r>
            <a:r>
              <a:rPr lang="de-DE" baseline="0" dirty="0"/>
              <a:t> hiernach abgeschlossen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Optimierung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Anlegen der Spuren in Datenformat der </a:t>
            </a:r>
            <a:r>
              <a:rPr lang="de-DE" baseline="0" dirty="0" err="1"/>
              <a:t>Vehicle-Tracker</a:t>
            </a:r>
            <a:r>
              <a:rPr lang="de-DE" baseline="0" dirty="0"/>
              <a:t> Applikation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133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„richtig“ == der Intuition des Menschen entsprechend</a:t>
            </a:r>
          </a:p>
          <a:p>
            <a:endParaRPr lang="de-DE" dirty="0"/>
          </a:p>
          <a:p>
            <a:r>
              <a:rPr lang="de-DE" dirty="0"/>
              <a:t>Alternativer Clusteransatz (vollständige Trajektorien nicht als Voraussetzung)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51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234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MEC-View: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Verbesserung des autonomen Fahrens in Innenstädten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Kombination von Informationen aus Fahrzeuginternen Sensoren mit Infos aus Infrastruktursensoren, Verkehrsanalysen und Simulationen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Bislang Fahrspur-Definition</a:t>
            </a:r>
            <a:r>
              <a:rPr lang="de-DE" baseline="0" dirty="0"/>
              <a:t> manuell (aufwendig wenn viele Spuren, Kreuzungen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Visuell: Anfällig aufgrund von Verdeckungen, schlechten Belichtungsverhältnissen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Trajektorie-Daten: Beschreiben Bewegungen der Fahrzeuge (werden bereits extrahiert)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682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732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3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Visuelle Lösungen: meist über</a:t>
            </a:r>
            <a:r>
              <a:rPr lang="de-DE" baseline="0" dirty="0"/>
              <a:t> </a:t>
            </a:r>
            <a:r>
              <a:rPr lang="de-DE" baseline="0" dirty="0" err="1"/>
              <a:t>statitionäre</a:t>
            </a:r>
            <a:r>
              <a:rPr lang="de-DE" baseline="0" dirty="0"/>
              <a:t> Kameras oder über Kameras in Auto (Spurhalteassistenz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61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Vorstellung der wichtigsten Schritte (grob,</a:t>
            </a:r>
            <a:r>
              <a:rPr lang="de-DE" baseline="0" dirty="0"/>
              <a:t> nicht alle)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Visuell anhand Bilder (besseres Verständnis)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Vorstellung des WAS, weniger des WIE (Zeit)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18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Trajektorien:</a:t>
            </a:r>
            <a:r>
              <a:rPr lang="de-DE" baseline="0" dirty="0"/>
              <a:t> Nur Positionsinformationen</a:t>
            </a:r>
            <a:endParaRPr lang="de-DE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Wichtigste </a:t>
            </a:r>
            <a:r>
              <a:rPr lang="de-DE" dirty="0"/>
              <a:t>Vorverarbeitungsschritte:</a:t>
            </a:r>
          </a:p>
          <a:p>
            <a:pPr lvl="1">
              <a:lnSpc>
                <a:spcPct val="100000"/>
              </a:lnSpc>
            </a:pPr>
            <a:r>
              <a:rPr lang="de-DE" dirty="0" err="1"/>
              <a:t>Resampling</a:t>
            </a:r>
            <a:r>
              <a:rPr lang="de-DE" dirty="0"/>
              <a:t> der Trajektorien</a:t>
            </a:r>
          </a:p>
          <a:p>
            <a:pPr lvl="1"/>
            <a:r>
              <a:rPr lang="de-DE" dirty="0"/>
              <a:t>Entfernung zu kurzer Trajektorien</a:t>
            </a:r>
          </a:p>
          <a:p>
            <a:pPr lvl="1"/>
            <a:r>
              <a:rPr lang="de-DE" dirty="0"/>
              <a:t>Entfernung unterbrochener Trajektorien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13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Trajektorien:</a:t>
            </a:r>
            <a:r>
              <a:rPr lang="de-DE" baseline="0" dirty="0"/>
              <a:t> Nur Positionsinformationen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Defekte: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Trajektorien stehender Autos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Unterbrochene Trajektorien (Überdeckungen 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Trajektorien</a:t>
            </a:r>
            <a:r>
              <a:rPr lang="de-DE" baseline="0" dirty="0"/>
              <a:t> einzelner Fußgänger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209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9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95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61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78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30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2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29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92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8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997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72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772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65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91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355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4294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5449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87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623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1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5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53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412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87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55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5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7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29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1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9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61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0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7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94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97000"/>
            <a:ext cx="10058400" cy="46863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80" y="6459785"/>
            <a:ext cx="74117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1811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0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mec-view.de/" TargetMode="Externa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CIP.2005.1530127" TargetMode="External"/><Relationship Id="rId2" Type="http://schemas.openxmlformats.org/officeDocument/2006/relationships/hyperlink" Target="https://doi.org/10.1109/TSMCB.2005.846652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doi.org/10.1109/TITS.2006.874722" TargetMode="External"/><Relationship Id="rId4" Type="http://schemas.openxmlformats.org/officeDocument/2006/relationships/hyperlink" Target="https://doi.org/10.1109/MVA.2015.715320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1930400"/>
            <a:ext cx="10058400" cy="2394712"/>
          </a:xfrm>
        </p:spPr>
        <p:txBody>
          <a:bodyPr>
            <a:normAutofit/>
          </a:bodyPr>
          <a:lstStyle/>
          <a:p>
            <a:r>
              <a:rPr lang="de-DE" sz="4400" dirty="0"/>
              <a:t>Fahrspurerkennung in Luftaufnahmen mittels</a:t>
            </a:r>
            <a:br>
              <a:rPr lang="de-DE" sz="4400" dirty="0"/>
            </a:br>
            <a:r>
              <a:rPr lang="de-DE" sz="4400" dirty="0"/>
              <a:t>Fahrzeugtrajektorien</a:t>
            </a:r>
            <a:br>
              <a:rPr lang="de-DE" sz="4400" dirty="0"/>
            </a:br>
            <a:r>
              <a:rPr lang="de-DE" sz="4400" dirty="0"/>
              <a:t/>
            </a:r>
            <a:br>
              <a:rPr lang="de-DE" sz="4400" dirty="0"/>
            </a:br>
            <a:r>
              <a:rPr lang="de-DE" sz="3200" dirty="0"/>
              <a:t>Masterarbeit</a:t>
            </a:r>
            <a:endParaRPr lang="de-DE" sz="4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97280" y="4569920"/>
            <a:ext cx="10058400" cy="1143000"/>
          </a:xfrm>
        </p:spPr>
        <p:txBody>
          <a:bodyPr>
            <a:normAutofit fontScale="85000" lnSpcReduction="20000"/>
          </a:bodyPr>
          <a:lstStyle/>
          <a:p>
            <a:r>
              <a:rPr lang="de-DE" cap="none" dirty="0" smtClean="0"/>
              <a:t>Steffen Schmid, </a:t>
            </a:r>
            <a:r>
              <a:rPr lang="de-DE" cap="none" dirty="0"/>
              <a:t>WS </a:t>
            </a:r>
            <a:r>
              <a:rPr lang="de-DE" cap="none" dirty="0" smtClean="0"/>
              <a:t>18/19</a:t>
            </a:r>
          </a:p>
          <a:p>
            <a:r>
              <a:rPr lang="de-DE" cap="none" dirty="0" smtClean="0"/>
              <a:t>Hochschule Furtwangen – Fakultät Informatik </a:t>
            </a:r>
            <a:endParaRPr lang="de-DE" cap="none" dirty="0"/>
          </a:p>
          <a:p>
            <a:r>
              <a:rPr lang="de-DE" cap="none" dirty="0" smtClean="0"/>
              <a:t>IT-Designers GmbH</a:t>
            </a:r>
            <a:endParaRPr lang="de-DE" cap="non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30836"/>
            <a:ext cx="2433320" cy="89789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460" y="430836"/>
            <a:ext cx="1887220" cy="9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24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Clusteranalyse der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Ziel: Identifikation von Spur-Clustern in Trajektoriedaten</a:t>
            </a:r>
          </a:p>
          <a:p>
            <a:r>
              <a:rPr lang="de-DE" dirty="0"/>
              <a:t>Auswahl eines passenden Clusteralgorithmus und Distanzmaßes entscheidend für Ergebnisse</a:t>
            </a:r>
          </a:p>
          <a:p>
            <a:r>
              <a:rPr lang="de-DE" dirty="0"/>
              <a:t>Gewählter Ansatz: DBSCAN Clusteralgorithmus und LCSS Distanzmaß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12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Clusteranalyse der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" y="1397000"/>
            <a:ext cx="4732020" cy="40005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54" y="1399258"/>
            <a:ext cx="4734000" cy="4000500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55548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722449" y="5613400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3.3: Clusteranalyse der Trajektorien</a:t>
            </a:r>
          </a:p>
        </p:txBody>
      </p:sp>
    </p:spTree>
    <p:extLst>
      <p:ext uri="{BB962C8B-B14F-4D97-AF65-F5344CB8AC3E}">
        <p14:creationId xmlns:p14="http://schemas.microsoft.com/office/powerpoint/2010/main" val="104357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Spur-Geometrien werden aus Trajektorie-Clustern abgeleitet</a:t>
            </a:r>
          </a:p>
          <a:p>
            <a:r>
              <a:rPr lang="de-DE" dirty="0"/>
              <a:t>Aufbau Spur-Geometrie:</a:t>
            </a:r>
          </a:p>
          <a:p>
            <a:pPr lvl="1"/>
            <a:r>
              <a:rPr lang="de-DE" dirty="0"/>
              <a:t>Mittellinie</a:t>
            </a:r>
          </a:p>
          <a:p>
            <a:pPr lvl="1"/>
            <a:r>
              <a:rPr lang="de-DE" dirty="0"/>
              <a:t>Zwei Hüll-Linien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90" y="3498873"/>
            <a:ext cx="6948579" cy="157922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246607" y="5078095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3.4: Aufbau Spur-Geometrie</a:t>
            </a:r>
          </a:p>
        </p:txBody>
      </p:sp>
    </p:spTree>
    <p:extLst>
      <p:ext uri="{BB962C8B-B14F-4D97-AF65-F5344CB8AC3E}">
        <p14:creationId xmlns:p14="http://schemas.microsoft.com/office/powerpoint/2010/main" val="248447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37" y="1806151"/>
            <a:ext cx="4370486" cy="3517200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752770" y="3380678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013787" y="5523124"/>
            <a:ext cx="42253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3.5: Bestimmung der Spur-Mittellinien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04130"/>
            <a:ext cx="4370400" cy="3520589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97280" y="1307949"/>
            <a:ext cx="343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u="sng" dirty="0"/>
              <a:t>Bestimmung der Spur-Mittellinien</a:t>
            </a:r>
          </a:p>
        </p:txBody>
      </p:sp>
    </p:spTree>
    <p:extLst>
      <p:ext uri="{BB962C8B-B14F-4D97-AF65-F5344CB8AC3E}">
        <p14:creationId xmlns:p14="http://schemas.microsoft.com/office/powerpoint/2010/main" val="53494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248737" y="5522982"/>
            <a:ext cx="37554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3.6: Bestimmung der Spur-Hüllen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813905"/>
            <a:ext cx="4370486" cy="35172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95071" y="1307642"/>
            <a:ext cx="284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u="sng" dirty="0"/>
              <a:t>Bestimmung der Spurhüllen</a:t>
            </a:r>
          </a:p>
        </p:txBody>
      </p:sp>
    </p:spTree>
    <p:extLst>
      <p:ext uri="{BB962C8B-B14F-4D97-AF65-F5344CB8AC3E}">
        <p14:creationId xmlns:p14="http://schemas.microsoft.com/office/powerpoint/2010/main" val="18661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03517"/>
            <a:ext cx="4366801" cy="35176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Partitionierung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3848687" y="5522982"/>
            <a:ext cx="45555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3.7: Partitionierung der Spur-Geometrien</a:t>
            </a:r>
          </a:p>
        </p:txBody>
      </p:sp>
    </p:spTree>
    <p:extLst>
      <p:ext uri="{BB962C8B-B14F-4D97-AF65-F5344CB8AC3E}">
        <p14:creationId xmlns:p14="http://schemas.microsoft.com/office/powerpoint/2010/main" val="397671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346200"/>
            <a:ext cx="7911606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4.1: Fahrspuren Datensatz </a:t>
            </a:r>
            <a:r>
              <a:rPr lang="de-DE" i="1" dirty="0"/>
              <a:t>Entennest</a:t>
            </a:r>
          </a:p>
        </p:txBody>
      </p:sp>
    </p:spTree>
    <p:extLst>
      <p:ext uri="{BB962C8B-B14F-4D97-AF65-F5344CB8AC3E}">
        <p14:creationId xmlns:p14="http://schemas.microsoft.com/office/powerpoint/2010/main" val="18615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512169"/>
            <a:ext cx="7911606" cy="414876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4.2: Fahrspuren Datensatz </a:t>
            </a:r>
            <a:r>
              <a:rPr lang="de-DE" i="1" dirty="0"/>
              <a:t>Düsseldorf</a:t>
            </a:r>
          </a:p>
        </p:txBody>
      </p:sp>
    </p:spTree>
    <p:extLst>
      <p:ext uri="{BB962C8B-B14F-4D97-AF65-F5344CB8AC3E}">
        <p14:creationId xmlns:p14="http://schemas.microsoft.com/office/powerpoint/2010/main" val="146122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497" y="1346200"/>
            <a:ext cx="770791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4.3: Fahrspuren Datensatz </a:t>
            </a:r>
            <a:r>
              <a:rPr lang="de-DE" i="1" dirty="0"/>
              <a:t>Neckartor</a:t>
            </a:r>
          </a:p>
        </p:txBody>
      </p:sp>
    </p:spTree>
    <p:extLst>
      <p:ext uri="{BB962C8B-B14F-4D97-AF65-F5344CB8AC3E}">
        <p14:creationId xmlns:p14="http://schemas.microsoft.com/office/powerpoint/2010/main" val="3573266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47" y="1346200"/>
            <a:ext cx="7747018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4.4: Fahrspuren Datensatz </a:t>
            </a:r>
            <a:r>
              <a:rPr lang="de-DE" i="1" dirty="0"/>
              <a:t>Heilbronner-Straße</a:t>
            </a:r>
          </a:p>
        </p:txBody>
      </p:sp>
    </p:spTree>
    <p:extLst>
      <p:ext uri="{BB962C8B-B14F-4D97-AF65-F5344CB8AC3E}">
        <p14:creationId xmlns:p14="http://schemas.microsoft.com/office/powerpoint/2010/main" val="2579174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Hintergrund und Ziele der Arbeit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Stand der Technik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Realisierung der Spurerkennung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Ergebnisse der Fahrspurerkennung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Fazit und Ausblick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18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77" y="1346200"/>
            <a:ext cx="787875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4.5: Fahrspuren Datensatz </a:t>
            </a:r>
            <a:r>
              <a:rPr lang="de-DE" i="1" dirty="0"/>
              <a:t>Steinheim</a:t>
            </a:r>
          </a:p>
        </p:txBody>
      </p:sp>
    </p:spTree>
    <p:extLst>
      <p:ext uri="{BB962C8B-B14F-4D97-AF65-F5344CB8AC3E}">
        <p14:creationId xmlns:p14="http://schemas.microsoft.com/office/powerpoint/2010/main" val="1850524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Fazit und 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Entwickelter Ansatz kann Fahrspuren in unterschiedlichen Szenarien erkennen</a:t>
            </a:r>
          </a:p>
          <a:p>
            <a:r>
              <a:rPr lang="de-DE" dirty="0"/>
              <a:t>Ermittelte Spur-Geometrien stimmen meist gut mit realen Fahrspuren überein</a:t>
            </a:r>
          </a:p>
          <a:p>
            <a:r>
              <a:rPr lang="de-DE" dirty="0"/>
              <a:t>Ausreichende Menge kompletter Trajektorien ist Voraussetzung</a:t>
            </a:r>
          </a:p>
          <a:p>
            <a:r>
              <a:rPr lang="de-DE" dirty="0"/>
              <a:t>Die Definition eines Verfahrens, welches sich in allen Situationen „richtig“ verhält, ist sehr schwierig beziehungsweise unmöglich</a:t>
            </a:r>
          </a:p>
          <a:p>
            <a:r>
              <a:rPr lang="de-DE" dirty="0"/>
              <a:t>Mögliche Optimierungen und Weiterentwicklungen:</a:t>
            </a:r>
          </a:p>
          <a:p>
            <a:pPr lvl="1"/>
            <a:r>
              <a:rPr lang="de-DE" dirty="0"/>
              <a:t>Alternativer Clustering-Ansatz</a:t>
            </a:r>
          </a:p>
          <a:p>
            <a:pPr lvl="1"/>
            <a:r>
              <a:rPr lang="de-DE" dirty="0"/>
              <a:t>Korrektur der Fahrzeugpositionen bei niedrigen Aufnahmewinkeln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8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7200" dirty="0"/>
              <a:t>Fragen &amp; Feedback</a:t>
            </a:r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3142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und Referenzen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[1]</a:t>
            </a:r>
            <a:r>
              <a:rPr lang="de-DE" dirty="0"/>
              <a:t>: MEC-View Projektwebseite: </a:t>
            </a:r>
            <a:r>
              <a:rPr lang="de-DE" dirty="0">
                <a:hlinkClick r:id="rId2"/>
              </a:rPr>
              <a:t>http://mec-view.de/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0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und Referenzen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i="1" dirty="0"/>
              <a:t>[</a:t>
            </a:r>
            <a:r>
              <a:rPr lang="de-DE" b="1" i="1" dirty="0" err="1"/>
              <a:t>Makris</a:t>
            </a:r>
            <a:r>
              <a:rPr lang="de-DE" b="1" i="1" dirty="0"/>
              <a:t> et al., 2005]</a:t>
            </a:r>
            <a:r>
              <a:rPr lang="de-DE" dirty="0"/>
              <a:t>, Learning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scene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observing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in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surveillance</a:t>
            </a:r>
            <a:r>
              <a:rPr lang="de-DE" dirty="0"/>
              <a:t>. </a:t>
            </a:r>
            <a:r>
              <a:rPr lang="de-DE" i="1" dirty="0"/>
              <a:t>IEEE Transactions on Systems, Man, </a:t>
            </a:r>
            <a:r>
              <a:rPr lang="de-DE" i="1" dirty="0" err="1"/>
              <a:t>and</a:t>
            </a:r>
            <a:r>
              <a:rPr lang="de-DE" i="1" dirty="0"/>
              <a:t> </a:t>
            </a:r>
            <a:r>
              <a:rPr lang="de-DE" i="1" dirty="0" err="1"/>
              <a:t>Cybernetics</a:t>
            </a:r>
            <a:r>
              <a:rPr lang="de-DE" i="1" dirty="0"/>
              <a:t>, Part B: </a:t>
            </a:r>
            <a:r>
              <a:rPr lang="de-DE" i="1" dirty="0" err="1"/>
              <a:t>Cybernetics</a:t>
            </a:r>
            <a:r>
              <a:rPr lang="de-DE" dirty="0"/>
              <a:t>, </a:t>
            </a:r>
            <a:r>
              <a:rPr lang="de-DE" i="1" dirty="0"/>
              <a:t>35</a:t>
            </a:r>
            <a:r>
              <a:rPr lang="de-DE" dirty="0"/>
              <a:t>(3), 397–408. </a:t>
            </a:r>
            <a:r>
              <a:rPr lang="de-DE" dirty="0">
                <a:hlinkClick r:id="rId2"/>
              </a:rPr>
              <a:t>https://doi.org/10.1109/TSMCB.2005.846652</a:t>
            </a:r>
            <a:endParaRPr lang="de-DE" dirty="0"/>
          </a:p>
          <a:p>
            <a:r>
              <a:rPr lang="en-US" b="1" i="1" dirty="0"/>
              <a:t>[Hu et al., 2005]</a:t>
            </a:r>
            <a:r>
              <a:rPr lang="en-US" dirty="0"/>
              <a:t>, Similarity based vehicle trajectory clustering and anomaly detection. In </a:t>
            </a:r>
            <a:r>
              <a:rPr lang="en-US" i="1" dirty="0"/>
              <a:t>Proceedings - International Conference on Image Processing, ICIP</a:t>
            </a:r>
            <a:r>
              <a:rPr lang="en-US" dirty="0"/>
              <a:t> (Vol. 2, pp. 602–605). </a:t>
            </a:r>
            <a:r>
              <a:rPr lang="en-US" dirty="0">
                <a:hlinkClick r:id="rId3"/>
              </a:rPr>
              <a:t>https://doi.org/10.1109/ICIP.2005.1530127</a:t>
            </a:r>
            <a:endParaRPr lang="en-US" dirty="0"/>
          </a:p>
          <a:p>
            <a:r>
              <a:rPr lang="de-DE" b="1" i="1" dirty="0"/>
              <a:t>[Teng et al., 2015]</a:t>
            </a:r>
            <a:r>
              <a:rPr lang="de-DE" dirty="0"/>
              <a:t>, Lane </a:t>
            </a:r>
            <a:r>
              <a:rPr lang="de-DE" dirty="0" err="1"/>
              <a:t>detection</a:t>
            </a:r>
            <a:r>
              <a:rPr lang="de-DE" dirty="0"/>
              <a:t> in </a:t>
            </a:r>
            <a:r>
              <a:rPr lang="de-DE" dirty="0" err="1"/>
              <a:t>surveillance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vector-based</a:t>
            </a:r>
            <a:r>
              <a:rPr lang="de-DE" dirty="0"/>
              <a:t> </a:t>
            </a:r>
            <a:r>
              <a:rPr lang="de-DE" dirty="0" err="1"/>
              <a:t>hierarchy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. In </a:t>
            </a:r>
            <a:r>
              <a:rPr lang="de-DE" i="1" dirty="0" err="1"/>
              <a:t>Proceedings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14th IAPR International Conference on </a:t>
            </a:r>
            <a:r>
              <a:rPr lang="de-DE" i="1" dirty="0" err="1"/>
              <a:t>Machine</a:t>
            </a:r>
            <a:r>
              <a:rPr lang="de-DE" i="1" dirty="0"/>
              <a:t> Vision </a:t>
            </a:r>
            <a:r>
              <a:rPr lang="de-DE" i="1" dirty="0" err="1"/>
              <a:t>Applications</a:t>
            </a:r>
            <a:r>
              <a:rPr lang="de-DE" i="1" dirty="0"/>
              <a:t>, MVA 2015</a:t>
            </a:r>
            <a:r>
              <a:rPr lang="de-DE" dirty="0"/>
              <a:t> (pp. 345–348). IEEE. </a:t>
            </a:r>
            <a:r>
              <a:rPr lang="de-DE" dirty="0">
                <a:hlinkClick r:id="rId4"/>
              </a:rPr>
              <a:t>https://doi.org/10.1109/MVA.2015.7153201</a:t>
            </a:r>
            <a:endParaRPr lang="de-DE" dirty="0"/>
          </a:p>
          <a:p>
            <a:r>
              <a:rPr lang="de-DE" b="1" i="1" dirty="0"/>
              <a:t>[</a:t>
            </a:r>
            <a:r>
              <a:rPr lang="de-DE" b="1" i="1" dirty="0" err="1"/>
              <a:t>Hsieh</a:t>
            </a:r>
            <a:r>
              <a:rPr lang="de-DE" b="1" i="1" dirty="0"/>
              <a:t> et al., 2006]</a:t>
            </a:r>
            <a:r>
              <a:rPr lang="de-DE" dirty="0"/>
              <a:t>, </a:t>
            </a:r>
            <a:r>
              <a:rPr lang="de-DE" dirty="0" err="1"/>
              <a:t>Automatic</a:t>
            </a:r>
            <a:r>
              <a:rPr lang="de-DE" dirty="0"/>
              <a:t> Traffic </a:t>
            </a:r>
            <a:r>
              <a:rPr lang="de-DE" dirty="0" err="1"/>
              <a:t>Surveillance</a:t>
            </a:r>
            <a:r>
              <a:rPr lang="de-DE" dirty="0"/>
              <a:t> System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Vehicle</a:t>
            </a:r>
            <a:r>
              <a:rPr lang="de-DE" dirty="0"/>
              <a:t> Tracking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. </a:t>
            </a:r>
            <a:r>
              <a:rPr lang="de-DE" i="1" dirty="0"/>
              <a:t>IEEE Transactions on Intelligent Transportation Systems</a:t>
            </a:r>
            <a:r>
              <a:rPr lang="de-DE" dirty="0"/>
              <a:t>, </a:t>
            </a:r>
            <a:r>
              <a:rPr lang="de-DE" i="1" dirty="0"/>
              <a:t>7</a:t>
            </a:r>
            <a:r>
              <a:rPr lang="de-DE" dirty="0"/>
              <a:t>(2), 175–187. </a:t>
            </a:r>
            <a:r>
              <a:rPr lang="de-DE" dirty="0">
                <a:hlinkClick r:id="rId5"/>
              </a:rPr>
              <a:t>https://doi.org/10.1109/TITS.2006.874722</a:t>
            </a:r>
            <a:endParaRPr lang="de-DE" dirty="0"/>
          </a:p>
          <a:p>
            <a:endParaRPr lang="de-DE" dirty="0"/>
          </a:p>
          <a:p>
            <a:endParaRPr lang="en-US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20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b="1" u="sng" dirty="0"/>
              <a:t>Hintergrund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Masterthesis im Rahmen des Forschungsprojektes MEC-View [1]</a:t>
            </a:r>
            <a:endParaRPr lang="de-DE" i="1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Teilprojekt </a:t>
            </a:r>
            <a:r>
              <a:rPr lang="de-DE" i="1" dirty="0"/>
              <a:t>„Luftbeobachtung“</a:t>
            </a:r>
            <a:endParaRPr lang="de-DE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Auswertung von Luftaufnahmen des Straßenverkehrs (Fahrzeug-Positionen, Geschwindigkeiten etc.)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Analyse des Fahrverhaltens der Verkehrsteilnehmer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Erstellung von Verkehrssimulationen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Optimierung des Fahrverhaltens von autonomen Fahrzeugen oder von Infrastrukturanlagen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 u="sng" dirty="0"/>
              <a:t>Ziele und Motivation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Automatische Erkennung von Fahrspuren in Luftaufnahmen</a:t>
            </a:r>
          </a:p>
          <a:p>
            <a:pPr>
              <a:lnSpc>
                <a:spcPct val="100000"/>
              </a:lnSpc>
            </a:pPr>
            <a:r>
              <a:rPr lang="de-DE" dirty="0"/>
              <a:t>Kenntnis der Fahrspuren ermöglicht genauere Untersuchung der Fahrverhalten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Verzicht auf visuell gestützte Verfahren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Erkennung der Spuren anhand von </a:t>
            </a:r>
            <a:r>
              <a:rPr lang="de-DE" dirty="0" err="1"/>
              <a:t>Trajektoriedaten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Integration der Spurerkennung in die MEC-View </a:t>
            </a:r>
            <a:r>
              <a:rPr lang="de-DE" i="1" dirty="0"/>
              <a:t>„</a:t>
            </a:r>
            <a:r>
              <a:rPr lang="de-DE" i="1" dirty="0" err="1"/>
              <a:t>Vehicle-Tracker</a:t>
            </a:r>
            <a:r>
              <a:rPr lang="de-DE" i="1" dirty="0"/>
              <a:t>“</a:t>
            </a:r>
            <a:r>
              <a:rPr lang="de-DE" dirty="0"/>
              <a:t> Anwendung 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Erkennung von Fahrspuren in unterschiedlichen Straßentopologien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Landstraßen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Autobahnen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Kreuzungen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Kreisverkehre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Etc.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29" y="1747055"/>
            <a:ext cx="6079835" cy="33964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3052493" y="5432311"/>
            <a:ext cx="517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1.1: Fahrspurdefinition mittels Trajektoriedaten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2" y="2188362"/>
            <a:ext cx="4500812" cy="2513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Pfeil nach rechts 9"/>
          <p:cNvSpPr/>
          <p:nvPr/>
        </p:nvSpPr>
        <p:spPr>
          <a:xfrm>
            <a:off x="4985992" y="3260615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483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2. Stand der Technik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Einige Arbeiten zum Thema Spurerkennung existieren bereits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Die meisten Veröffentlichungen lösen Problem visuell</a:t>
            </a:r>
          </a:p>
          <a:p>
            <a:r>
              <a:rPr lang="de-DE" dirty="0"/>
              <a:t>Wenige Arbeiten, welche Fahrspuren in Luftaufnahmen anhand von </a:t>
            </a:r>
            <a:r>
              <a:rPr lang="de-DE" dirty="0" err="1"/>
              <a:t>Trajektoriedaten</a:t>
            </a:r>
            <a:r>
              <a:rPr lang="de-DE" dirty="0"/>
              <a:t> ermitteln</a:t>
            </a:r>
          </a:p>
          <a:p>
            <a:r>
              <a:rPr lang="de-DE" dirty="0"/>
              <a:t>Einschränkungen existierender Arbeiten: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Speziallösungen für bestimmte Straßen-Geometrien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Keine Bestimmung der realen Spur-Geometrien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Überlagerungen von Fahrspuren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Realisierung der Spurerkennung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Inhaltsplatzhalter 7">
            <a:extLst>
              <a:ext uri="{FF2B5EF4-FFF2-40B4-BE49-F238E27FC236}">
                <a16:creationId xmlns:a16="http://schemas.microsoft.com/office/drawing/2014/main" xmlns="" id="{B41B78CD-28B0-487D-9EE0-95CC5CD33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878" y="1718993"/>
            <a:ext cx="8029199" cy="342001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0D64CA90-2697-4E57-AE4D-3D39DDD87DEF}"/>
              </a:ext>
            </a:extLst>
          </p:cNvPr>
          <p:cNvSpPr txBox="1"/>
          <p:nvPr/>
        </p:nvSpPr>
        <p:spPr>
          <a:xfrm>
            <a:off x="4140388" y="5353486"/>
            <a:ext cx="397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3.1: Basisablauf der Spurerkennung</a:t>
            </a:r>
          </a:p>
        </p:txBody>
      </p:sp>
    </p:spTree>
    <p:extLst>
      <p:ext uri="{BB962C8B-B14F-4D97-AF65-F5344CB8AC3E}">
        <p14:creationId xmlns:p14="http://schemas.microsoft.com/office/powerpoint/2010/main" val="90444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3.1 Vorverarbeitung der Trajektoriedaten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Wichtig um Qualität und Performance der nachfolgenden Schritte zu steigern</a:t>
            </a:r>
          </a:p>
          <a:p>
            <a:r>
              <a:rPr lang="de-DE" dirty="0"/>
              <a:t>Entfernung von Ausreißern und defekten Trajektorien aus Roh-Daten</a:t>
            </a:r>
          </a:p>
          <a:p>
            <a:r>
              <a:rPr lang="de-DE" dirty="0"/>
              <a:t>Erhalt von Trajektorien, welche eine Bewegung durch den untersuchten Straßenabschnitt vollständig beschreiben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7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Vorverarbeitung der Trajektoriedaten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5" y="1543179"/>
            <a:ext cx="5216664" cy="4178300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81" y="1524261"/>
            <a:ext cx="5216664" cy="4216139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44766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493849" y="5802868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3.2: Vorverarbeitung Trajektoriedaten</a:t>
            </a:r>
          </a:p>
        </p:txBody>
      </p:sp>
    </p:spTree>
    <p:extLst>
      <p:ext uri="{BB962C8B-B14F-4D97-AF65-F5344CB8AC3E}">
        <p14:creationId xmlns:p14="http://schemas.microsoft.com/office/powerpoint/2010/main" val="206387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0</TotalTime>
  <Words>1097</Words>
  <Application>Microsoft Office PowerPoint</Application>
  <PresentationFormat>Breitbild</PresentationFormat>
  <Paragraphs>191</Paragraphs>
  <Slides>24</Slides>
  <Notes>16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Wingdings 2</vt:lpstr>
      <vt:lpstr>HDOfficeLightV0</vt:lpstr>
      <vt:lpstr>1_HDOfficeLightV0</vt:lpstr>
      <vt:lpstr>Rückblick</vt:lpstr>
      <vt:lpstr>Fahrspurerkennung in Luftaufnahmen mittels Fahrzeugtrajektorien  Masterarbeit</vt:lpstr>
      <vt:lpstr>Gliederung</vt:lpstr>
      <vt:lpstr>1. Hintergrund und Ziele der Arbeit</vt:lpstr>
      <vt:lpstr>1. Hintergrund und Ziele der Arbeit</vt:lpstr>
      <vt:lpstr>1. Hintergrund und Ziele der Arbeit</vt:lpstr>
      <vt:lpstr>2. Stand der Technik</vt:lpstr>
      <vt:lpstr>3. Realisierung der Spurerkennung</vt:lpstr>
      <vt:lpstr>3.1 Vorverarbeitung der Trajektoriedaten</vt:lpstr>
      <vt:lpstr>3.1 Vorverarbeitung der Trajektoriedaten</vt:lpstr>
      <vt:lpstr>3.2 Clusteranalyse der Trajektorien</vt:lpstr>
      <vt:lpstr>3.2 Clusteranalyse der Trajektorien</vt:lpstr>
      <vt:lpstr>3.3 Bestimmung der Spur-Geometrien</vt:lpstr>
      <vt:lpstr>3.3 Bestimmung der Spur-Geometrien</vt:lpstr>
      <vt:lpstr>3.3 Bestimmung der Spur-Geometrien</vt:lpstr>
      <vt:lpstr>3.4 Partitionierung der Spur-Geometrien</vt:lpstr>
      <vt:lpstr>4. Ergebnisse der Fahrspurerkennung</vt:lpstr>
      <vt:lpstr>4. Ergebnisse der Fahrspurerkennung</vt:lpstr>
      <vt:lpstr>4. Ergebnisse der Fahrspurerkennung</vt:lpstr>
      <vt:lpstr>4. Ergebnisse der Fahrspurerkennung</vt:lpstr>
      <vt:lpstr>4. Ergebnisse der Fahrspurerkennung</vt:lpstr>
      <vt:lpstr>5. Fazit und Ausblick</vt:lpstr>
      <vt:lpstr>Fragen &amp; Feedback</vt:lpstr>
      <vt:lpstr>Quellen und Referenzen</vt:lpstr>
      <vt:lpstr>Quellen und Referenzen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Masterarbeit –   Fahrspurerkennung in Luftaufnahmen mittels Fahrzeugtrajektorien</dc:title>
  <dc:creator>Steffen Schmid</dc:creator>
  <cp:lastModifiedBy>Steffen Schmid</cp:lastModifiedBy>
  <cp:revision>107</cp:revision>
  <dcterms:created xsi:type="dcterms:W3CDTF">2019-01-02T07:27:27Z</dcterms:created>
  <dcterms:modified xsi:type="dcterms:W3CDTF">2019-01-22T15:43:56Z</dcterms:modified>
</cp:coreProperties>
</file>